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81" r:id="rId4"/>
    <p:sldId id="261" r:id="rId5"/>
  </p:sldIdLst>
  <p:sldSz cx="9144000" cy="6858000" type="screen4x3"/>
  <p:notesSz cx="6669088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E0E8"/>
    <a:srgbClr val="E8F0F4"/>
    <a:srgbClr val="508A99"/>
    <a:srgbClr val="A0A9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Estilo Médio 4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929F9F4-4A8F-4326-A1B4-22849713DDAB}" styleName="Estilo Escuro 1 - Ênfase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53" autoAdjust="0"/>
    <p:restoredTop sz="94624" autoAdjust="0"/>
  </p:normalViewPr>
  <p:slideViewPr>
    <p:cSldViewPr>
      <p:cViewPr varScale="1">
        <p:scale>
          <a:sx n="80" d="100"/>
          <a:sy n="80" d="100"/>
        </p:scale>
        <p:origin x="133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216E0B-16A8-4C03-9C9D-767EB4C5B101}" type="datetimeFigureOut">
              <a:rPr lang="pt-BR" smtClean="0"/>
              <a:pPr/>
              <a:t>23/09/2025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EF0DB6-3F52-4F97-9561-D8A874358F5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98C4B-E09E-41E0-8C75-2579B19297E9}" type="datetimeFigureOut">
              <a:rPr lang="pt-BR" smtClean="0"/>
              <a:pPr/>
              <a:t>23/09/2025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038B2F-1F04-4F70-872E-CC8116624F8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038B2F-1F04-4F70-872E-CC8116624F87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0284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038B2F-1F04-4F70-872E-CC8116624F87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038B2F-1F04-4F70-872E-CC8116624F87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F218B3B-FA3E-402D-8728-7219DCA6B8E5}" type="datetimeFigureOut">
              <a:rPr lang="pt-BR" smtClean="0"/>
              <a:pPr>
                <a:defRPr/>
              </a:pPr>
              <a:t>23/09/2025</a:t>
            </a:fld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C703717-4907-4E14-9E79-0C70D5B5690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89F92B-6816-4797-B061-7DCE75BBC809}" type="datetimeFigureOut">
              <a:rPr lang="pt-BR" smtClean="0"/>
              <a:pPr>
                <a:defRPr/>
              </a:pPr>
              <a:t>23/09/2025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32991-258A-42B5-9263-D25EBCEEBA46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D38ADD-57D4-4E44-92BD-F107A0E08685}" type="datetimeFigureOut">
              <a:rPr lang="pt-BR" smtClean="0"/>
              <a:pPr>
                <a:defRPr/>
              </a:pPr>
              <a:t>23/09/2025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699824-8663-417C-944C-6096A57382AF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951B47-C1BD-4B09-AF3E-3AB4E171EAC8}" type="datetimeFigureOut">
              <a:rPr lang="pt-BR" smtClean="0"/>
              <a:pPr>
                <a:defRPr/>
              </a:pPr>
              <a:t>23/09/2025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EFE44-0A1D-4225-BD69-610C155D1B2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5CB80F-7D22-418B-8BD3-B2F5396BF501}" type="datetimeFigureOut">
              <a:rPr lang="pt-BR" smtClean="0"/>
              <a:pPr>
                <a:defRPr/>
              </a:pPr>
              <a:t>23/09/2025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C7AA71-C546-46E2-92F6-5957570BF94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86B192-9E45-4D9F-ACFD-D46182AAEC34}" type="datetimeFigureOut">
              <a:rPr lang="pt-BR" smtClean="0"/>
              <a:pPr>
                <a:defRPr/>
              </a:pPr>
              <a:t>23/09/2025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382417-4935-4CBB-9378-848F654EE37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50666E-1A0C-47EA-B2BC-4AC90DF103C3}" type="datetimeFigureOut">
              <a:rPr lang="pt-BR" smtClean="0"/>
              <a:pPr>
                <a:defRPr/>
              </a:pPr>
              <a:t>23/09/2025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39F77B-B8A0-4BF1-AFAF-587605FCCD2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3D7839-ABD4-4BC5-852E-27B9DD9A4477}" type="datetimeFigureOut">
              <a:rPr lang="pt-BR" smtClean="0"/>
              <a:pPr>
                <a:defRPr/>
              </a:pPr>
              <a:t>23/09/2025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6B919-C8A1-416C-B097-F6E0F8ABFE9E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71EF89-9E4A-474C-A28D-3A2698C15295}" type="datetimeFigureOut">
              <a:rPr lang="pt-BR" smtClean="0"/>
              <a:pPr>
                <a:defRPr/>
              </a:pPr>
              <a:t>23/09/2025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510FC8-330B-454D-9F37-5A0F5D46332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>
              <a:defRPr/>
            </a:pPr>
            <a:fld id="{D7F0096E-35FE-4197-BBB1-87301350589F}" type="datetimeFigureOut">
              <a:rPr lang="pt-BR" smtClean="0"/>
              <a:pPr>
                <a:defRPr/>
              </a:pPr>
              <a:t>23/09/2025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328785-9BBE-4F76-B69B-FD517121E086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8D74A6E-8A32-4651-978F-F21AD88882A2}" type="datetimeFigureOut">
              <a:rPr lang="pt-BR" smtClean="0"/>
              <a:pPr>
                <a:defRPr/>
              </a:pPr>
              <a:t>23/09/2025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940723C-20D8-4374-AB97-7EEC4CEBEF7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824ACAC-3773-44C0-8EB1-CD51BCCC24D9}" type="datetimeFigureOut">
              <a:rPr lang="pt-BR" smtClean="0"/>
              <a:pPr>
                <a:defRPr/>
              </a:pPr>
              <a:t>23/09/2025</a:t>
            </a:fld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591FFD3-677E-44B2-B35E-20CF0563907E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/>
          <p:cNvSpPr>
            <a:spLocks noGrp="1"/>
          </p:cNvSpPr>
          <p:nvPr>
            <p:ph type="ctrTitle"/>
          </p:nvPr>
        </p:nvSpPr>
        <p:spPr>
          <a:xfrm>
            <a:off x="683568" y="2852936"/>
            <a:ext cx="7772400" cy="1470025"/>
          </a:xfrm>
        </p:spPr>
        <p:txBody>
          <a:bodyPr/>
          <a:lstStyle/>
          <a:p>
            <a:pPr algn="ctr" eaLnBrk="1" hangingPunct="1"/>
            <a:r>
              <a:rPr lang="pt-BR" sz="3600" b="1" dirty="0">
                <a:latin typeface="Candara" panose="020E0502030303020204" pitchFamily="34" charset="0"/>
                <a:cs typeface="Arial" charset="0"/>
              </a:rPr>
              <a:t>Relatório de Gestão Municipal de Saúde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5949280"/>
            <a:ext cx="8705056" cy="360040"/>
          </a:xfrm>
        </p:spPr>
        <p:txBody>
          <a:bodyPr rtlCol="0">
            <a:noAutofit/>
          </a:bodyPr>
          <a:lstStyle/>
          <a:p>
            <a:pPr lvl="0" eaLnBrk="1" fontAlgn="auto" hangingPunct="1">
              <a:spcAft>
                <a:spcPts val="0"/>
              </a:spcAft>
              <a:defRPr/>
            </a:pPr>
            <a:r>
              <a:rPr lang="pt-BR" sz="2800" b="1" dirty="0">
                <a:solidFill>
                  <a:schemeClr val="bg1">
                    <a:lumMod val="95000"/>
                  </a:schemeClr>
                </a:solidFill>
                <a:latin typeface="Candara" panose="020E0502030303020204" pitchFamily="34" charset="0"/>
                <a:cs typeface="Arial" pitchFamily="34" charset="0"/>
              </a:rPr>
              <a:t>2º Quadrimestre de 2025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800" b="1" dirty="0">
              <a:solidFill>
                <a:schemeClr val="tx1"/>
              </a:solidFill>
              <a:latin typeface="Candara" panose="020E0502030303020204" pitchFamily="34" charset="0"/>
              <a:cs typeface="Arial" pitchFamily="34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 bwMode="auto">
          <a:xfrm>
            <a:off x="1371600" y="4509120"/>
            <a:ext cx="640080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BR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ndara" panose="020E0502030303020204" pitchFamily="34" charset="0"/>
                <a:cs typeface="Arial" pitchFamily="34" charset="0"/>
              </a:rPr>
              <a:t>Dados Financeiros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anose="020E0502030303020204" pitchFamily="34" charset="0"/>
              <a:cs typeface="Arial" pitchFamily="34" charset="0"/>
            </a:endParaRPr>
          </a:p>
        </p:txBody>
      </p:sp>
      <p:pic>
        <p:nvPicPr>
          <p:cNvPr id="7" name="Imagem 6" descr="2014090409314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868" y="214290"/>
            <a:ext cx="2015591" cy="300323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346075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2000" dirty="0">
                <a:latin typeface="Candara" panose="020E0502030303020204" pitchFamily="34" charset="0"/>
              </a:rPr>
              <a:t>Despesas por natureza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C0B32EC8-C4A4-A556-B6EA-CBCF6B660E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011934"/>
              </p:ext>
            </p:extLst>
          </p:nvPr>
        </p:nvGraphicFramePr>
        <p:xfrm>
          <a:off x="107504" y="332656"/>
          <a:ext cx="9001000" cy="6164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7889">
                  <a:extLst>
                    <a:ext uri="{9D8B030D-6E8A-4147-A177-3AD203B41FA5}">
                      <a16:colId xmlns:a16="http://schemas.microsoft.com/office/drawing/2014/main" val="3648179904"/>
                    </a:ext>
                  </a:extLst>
                </a:gridCol>
                <a:gridCol w="1332328">
                  <a:extLst>
                    <a:ext uri="{9D8B030D-6E8A-4147-A177-3AD203B41FA5}">
                      <a16:colId xmlns:a16="http://schemas.microsoft.com/office/drawing/2014/main" val="1731912102"/>
                    </a:ext>
                  </a:extLst>
                </a:gridCol>
                <a:gridCol w="1332328">
                  <a:extLst>
                    <a:ext uri="{9D8B030D-6E8A-4147-A177-3AD203B41FA5}">
                      <a16:colId xmlns:a16="http://schemas.microsoft.com/office/drawing/2014/main" val="3700452466"/>
                    </a:ext>
                  </a:extLst>
                </a:gridCol>
                <a:gridCol w="1298455">
                  <a:extLst>
                    <a:ext uri="{9D8B030D-6E8A-4147-A177-3AD203B41FA5}">
                      <a16:colId xmlns:a16="http://schemas.microsoft.com/office/drawing/2014/main" val="4222869678"/>
                    </a:ext>
                  </a:extLst>
                </a:gridCol>
              </a:tblGrid>
              <a:tr h="2717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Categoria de Despesa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508A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2º Quadrimestre/2025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508A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872650"/>
                  </a:ext>
                </a:extLst>
              </a:tr>
              <a:tr h="17422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Fixadas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508A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Liquidadas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508A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Resultado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508A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745976"/>
                  </a:ext>
                </a:extLst>
              </a:tr>
              <a:tr h="35152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Pessoal e encargos sociais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R$ 6.567.692,00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R$ 6.134.075,42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 dirty="0">
                          <a:solidFill>
                            <a:srgbClr val="0070C0"/>
                          </a:solidFill>
                          <a:effectLst/>
                          <a:latin typeface="Candara" panose="020E0502030303020204" pitchFamily="34" charset="0"/>
                        </a:rPr>
                        <a:t>R$ 433.616,58</a:t>
                      </a:r>
                    </a:p>
                    <a:p>
                      <a:pPr algn="ctr" rtl="0" fontAlgn="ctr"/>
                      <a:endParaRPr lang="pt-BR" sz="1400" b="1" i="0" u="none" strike="noStrike" dirty="0">
                        <a:solidFill>
                          <a:srgbClr val="0070C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57254268"/>
                  </a:ext>
                </a:extLst>
              </a:tr>
              <a:tr h="30086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Auxílio-alimentação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R$ 505.270,00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R$ 562.883,83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 dirty="0">
                          <a:solidFill>
                            <a:srgbClr val="FF0000"/>
                          </a:solidFill>
                          <a:effectLst/>
                          <a:latin typeface="Candara" panose="020E0502030303020204" pitchFamily="34" charset="0"/>
                        </a:rPr>
                        <a:t>-R$ 57.613,83</a:t>
                      </a: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110918"/>
                  </a:ext>
                </a:extLst>
              </a:tr>
              <a:tr h="2717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Diárias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R$ 24.193,00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R$ 29.485,08</a:t>
                      </a: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 dirty="0">
                          <a:solidFill>
                            <a:srgbClr val="FF0000"/>
                          </a:solidFill>
                          <a:effectLst/>
                          <a:latin typeface="Candara" panose="020E0502030303020204" pitchFamily="34" charset="0"/>
                        </a:rPr>
                        <a:t>-R$ 5.292,08</a:t>
                      </a:r>
                      <a:endParaRPr lang="pt-BR" sz="1400" b="1" i="0" u="none" strike="noStrike" dirty="0">
                        <a:solidFill>
                          <a:srgbClr val="FF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572301"/>
                  </a:ext>
                </a:extLst>
              </a:tr>
              <a:tr h="2717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Transferências a outros municípios</a:t>
                      </a: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R$ 394.300,00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R$ 227.013,08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 dirty="0">
                          <a:solidFill>
                            <a:srgbClr val="0070C0"/>
                          </a:solidFill>
                          <a:effectLst/>
                          <a:latin typeface="Candara" panose="020E0502030303020204" pitchFamily="34" charset="0"/>
                        </a:rPr>
                        <a:t>R$ 167.286,92</a:t>
                      </a:r>
                      <a:endParaRPr lang="pt-BR" sz="1400" b="1" i="0" u="none" strike="noStrike" dirty="0">
                        <a:solidFill>
                          <a:srgbClr val="0070C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098764"/>
                  </a:ext>
                </a:extLst>
              </a:tr>
              <a:tr h="643469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Transferências a instituições privadas</a:t>
                      </a:r>
                    </a:p>
                    <a:p>
                      <a:pPr algn="l" rtl="0" fontAlgn="ctr"/>
                      <a:r>
                        <a:rPr lang="pt-BR" sz="1200" u="none" strike="noStrike" dirty="0">
                          <a:effectLst/>
                          <a:latin typeface="Candara" panose="020E0502030303020204" pitchFamily="34" charset="0"/>
                        </a:rPr>
                        <a:t>(OASE – R$281.797,08 – Emendas Impositivas)</a:t>
                      </a: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R$ 2.389.174,00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R$ 3.548.138,46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ndara" panose="020E0502030303020204" pitchFamily="34" charset="0"/>
                        </a:rPr>
                        <a:t>-R$ 1.158.964,46</a:t>
                      </a: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881807"/>
                  </a:ext>
                </a:extLst>
              </a:tr>
              <a:tr h="2717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Materiais de consumo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R$ 537.729,00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R$ 376.030.48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 dirty="0">
                          <a:solidFill>
                            <a:schemeClr val="accent4"/>
                          </a:solidFill>
                          <a:effectLst/>
                          <a:latin typeface="Candara" panose="020E0502030303020204" pitchFamily="34" charset="0"/>
                        </a:rPr>
                        <a:t>R$ 161.698,52</a:t>
                      </a:r>
                      <a:endParaRPr lang="pt-BR" sz="1400" b="1" i="0" u="none" strike="noStrike" dirty="0">
                        <a:solidFill>
                          <a:schemeClr val="accent4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188009"/>
                  </a:ext>
                </a:extLst>
              </a:tr>
              <a:tr h="2717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Materiais de distribuição gratuita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R$ 745.340,00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R$ 210.336,66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 dirty="0">
                          <a:solidFill>
                            <a:schemeClr val="accent4"/>
                          </a:solidFill>
                          <a:effectLst/>
                          <a:latin typeface="Candara" panose="020E0502030303020204" pitchFamily="34" charset="0"/>
                        </a:rPr>
                        <a:t>R$ 535.003,34</a:t>
                      </a:r>
                      <a:endParaRPr lang="pt-BR" sz="1400" b="1" i="0" u="none" strike="noStrike" dirty="0">
                        <a:solidFill>
                          <a:schemeClr val="accent4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408279"/>
                  </a:ext>
                </a:extLst>
              </a:tr>
              <a:tr h="2717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Passagens e despesas com locomoção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R$ 31.720,00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R$ 50.817,04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 dirty="0">
                          <a:solidFill>
                            <a:srgbClr val="FF0000"/>
                          </a:solidFill>
                          <a:effectLst/>
                          <a:latin typeface="Candara" panose="020E0502030303020204" pitchFamily="34" charset="0"/>
                        </a:rPr>
                        <a:t>-R$ 19.097,04</a:t>
                      </a: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400062"/>
                  </a:ext>
                </a:extLst>
              </a:tr>
              <a:tr h="2717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Terceirizações</a:t>
                      </a: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R$ 256.671,00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R$ 55.951,60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 dirty="0">
                          <a:solidFill>
                            <a:srgbClr val="0070C0"/>
                          </a:solidFill>
                          <a:effectLst/>
                          <a:latin typeface="Candara" panose="020E0502030303020204" pitchFamily="34" charset="0"/>
                        </a:rPr>
                        <a:t>R$ 200.719,40</a:t>
                      </a: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624636"/>
                  </a:ext>
                </a:extLst>
              </a:tr>
              <a:tr h="526459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Serviços de terceiros</a:t>
                      </a:r>
                    </a:p>
                    <a:p>
                      <a:pPr algn="l" rtl="0" fontAlgn="ctr"/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R$ 2.034.688,00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R$ 2.373.755,16</a:t>
                      </a:r>
                    </a:p>
                    <a:p>
                      <a:pPr algn="ctr" rtl="0" fontAlgn="ctr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 dirty="0">
                          <a:solidFill>
                            <a:srgbClr val="FF0000"/>
                          </a:solidFill>
                          <a:effectLst/>
                          <a:latin typeface="Candara" panose="020E0502030303020204" pitchFamily="34" charset="0"/>
                        </a:rPr>
                        <a:t>-R$ 339.067,16</a:t>
                      </a:r>
                      <a:endParaRPr lang="pt-BR" sz="1400" b="1" i="0" u="none" strike="noStrike" dirty="0">
                        <a:solidFill>
                          <a:srgbClr val="FF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901176"/>
                  </a:ext>
                </a:extLst>
              </a:tr>
              <a:tr h="476213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Despesas de capital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algn="l" rtl="0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(Equipamentos postos de saúde – R$32.221,07)</a:t>
                      </a:r>
                    </a:p>
                    <a:p>
                      <a:pPr algn="l" rtl="0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(Computadores e equipamentos de informática e Comunicação – R$69.207.70)</a:t>
                      </a:r>
                    </a:p>
                    <a:p>
                      <a:pPr algn="l" rtl="0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(Aquisição de ar condicionado – R$32.865,00)</a:t>
                      </a:r>
                    </a:p>
                    <a:p>
                      <a:pPr algn="l" rtl="0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(Veículos e placas – R$270.300,00)</a:t>
                      </a:r>
                    </a:p>
                    <a:p>
                      <a:pPr algn="l" rtl="0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(Placas e materiais de sinalização para os Postos de Saúde – R$51.862,21)</a:t>
                      </a:r>
                    </a:p>
                    <a:p>
                      <a:pPr algn="l" rtl="0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(Materiais Diversos de Divulgação e Proteção – R$7.229,19)</a:t>
                      </a: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R$ 585,00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400" u="none" strike="noStrike" dirty="0">
                        <a:effectLst/>
                        <a:latin typeface="Candara" panose="020E0502030303020204" pitchFamily="34" charset="0"/>
                      </a:endParaRPr>
                    </a:p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R$ 463.685,17</a:t>
                      </a:r>
                    </a:p>
                    <a:p>
                      <a:pPr algn="ctr" rtl="0" fontAlgn="ctr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 dirty="0">
                          <a:solidFill>
                            <a:srgbClr val="FF0000"/>
                          </a:solidFill>
                          <a:effectLst/>
                          <a:latin typeface="Candara" panose="020E0502030303020204" pitchFamily="34" charset="0"/>
                        </a:rPr>
                        <a:t>-R$ 463.100,17</a:t>
                      </a:r>
                      <a:endParaRPr lang="pt-BR" sz="1400" b="1" i="0" u="none" strike="noStrike" dirty="0">
                        <a:solidFill>
                          <a:srgbClr val="FF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64578"/>
                  </a:ext>
                </a:extLst>
              </a:tr>
              <a:tr h="405859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Outras despesas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(Despesas de exercícios anteriores – MED5 – R$22.428,02)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(Transporte – R$3.846,74)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(Indenizações – R$9.788,66)</a:t>
                      </a: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R$ 2.631,00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R$ 36.063,42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ndara" panose="020E0502030303020204" pitchFamily="34" charset="0"/>
                        </a:rPr>
                        <a:t>-R$ 34.010.10</a:t>
                      </a: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6323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508A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R$ 13.489.993,00</a:t>
                      </a:r>
                    </a:p>
                  </a:txBody>
                  <a:tcPr marL="9525" marR="9525" marT="9525" marB="0" anchor="ctr">
                    <a:solidFill>
                      <a:srgbClr val="508A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R$ 14.068.235,40</a:t>
                      </a:r>
                    </a:p>
                  </a:txBody>
                  <a:tcPr marL="9525" marR="9525" marT="9525" marB="0" anchor="ctr">
                    <a:solidFill>
                      <a:srgbClr val="508A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-R$ 578.242,40</a:t>
                      </a:r>
                    </a:p>
                  </a:txBody>
                  <a:tcPr marL="9525" marR="9525" marT="9525" marB="0" anchor="ctr">
                    <a:solidFill>
                      <a:srgbClr val="508A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66195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142844" y="-71462"/>
            <a:ext cx="8786874" cy="100013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pt-BR" sz="2400" b="1" dirty="0">
                <a:latin typeface="Candara" panose="020E0502030303020204" pitchFamily="34" charset="0"/>
              </a:rPr>
              <a:t>Disponibilidade dos recursos vinculados à Saúde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1445849C-53D0-4EBB-33F4-63954CD5E8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741731"/>
              </p:ext>
            </p:extLst>
          </p:nvPr>
        </p:nvGraphicFramePr>
        <p:xfrm>
          <a:off x="251520" y="1052737"/>
          <a:ext cx="8496944" cy="4611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8168">
                  <a:extLst>
                    <a:ext uri="{9D8B030D-6E8A-4147-A177-3AD203B41FA5}">
                      <a16:colId xmlns:a16="http://schemas.microsoft.com/office/drawing/2014/main" val="2494083963"/>
                    </a:ext>
                  </a:extLst>
                </a:gridCol>
                <a:gridCol w="2814388">
                  <a:extLst>
                    <a:ext uri="{9D8B030D-6E8A-4147-A177-3AD203B41FA5}">
                      <a16:colId xmlns:a16="http://schemas.microsoft.com/office/drawing/2014/main" val="3949931135"/>
                    </a:ext>
                  </a:extLst>
                </a:gridCol>
                <a:gridCol w="2814388">
                  <a:extLst>
                    <a:ext uri="{9D8B030D-6E8A-4147-A177-3AD203B41FA5}">
                      <a16:colId xmlns:a16="http://schemas.microsoft.com/office/drawing/2014/main" val="2838610278"/>
                    </a:ext>
                  </a:extLst>
                </a:gridCol>
              </a:tblGrid>
              <a:tr h="433554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Fonte</a:t>
                      </a:r>
                      <a:endParaRPr lang="pt-BR" sz="1400" b="1" i="1" u="none" strike="noStrike" dirty="0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Disponibilidade Bruta ao final do quadrimestre anterior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Disponibilidade Bruta ao final do quadrimestre atual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048413"/>
                  </a:ext>
                </a:extLst>
              </a:tr>
              <a:tr h="834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ASPS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R$ 367.355,85</a:t>
                      </a: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R$ 679.183,16</a:t>
                      </a:r>
                    </a:p>
                    <a:p>
                      <a:pPr algn="ctr" rtl="0" fontAlgn="ctr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944484"/>
                  </a:ext>
                </a:extLst>
              </a:tr>
              <a:tr h="834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SUS Federal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R$ 4.426.984,27</a:t>
                      </a: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R$ 4.990.570,66</a:t>
                      </a:r>
                    </a:p>
                    <a:p>
                      <a:pPr algn="ctr" rtl="0" fontAlgn="ctr"/>
                      <a:endParaRPr lang="pt-BR" sz="1400" u="none" strike="noStrike" dirty="0"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031757"/>
                  </a:ext>
                </a:extLst>
              </a:tr>
              <a:tr h="834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SUS Estadual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R$ 1.255.073,09</a:t>
                      </a: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R$ 1.506.769,18</a:t>
                      </a: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268538"/>
                  </a:ext>
                </a:extLst>
              </a:tr>
              <a:tr h="834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Outros recursos da Saúde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R$ 51.580,81</a:t>
                      </a: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R$ 45.713,39</a:t>
                      </a:r>
                    </a:p>
                    <a:p>
                      <a:pPr algn="ctr" rtl="0" fontAlgn="ctr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234278"/>
                  </a:ext>
                </a:extLst>
              </a:tr>
              <a:tr h="834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 dirty="0">
                          <a:effectLst/>
                          <a:latin typeface="Candara" panose="020E0502030303020204" pitchFamily="34" charset="0"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 dirty="0">
                          <a:effectLst/>
                          <a:latin typeface="Candara" panose="020E0502030303020204" pitchFamily="34" charset="0"/>
                        </a:rPr>
                        <a:t>R$ 6.100.994,02</a:t>
                      </a: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 dirty="0">
                          <a:effectLst/>
                          <a:latin typeface="Candara" panose="020E0502030303020204" pitchFamily="34" charset="0"/>
                        </a:rPr>
                        <a:t>R$ 7.222.236,39</a:t>
                      </a: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17902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357158" y="-142900"/>
            <a:ext cx="8507413" cy="144016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pt-BR" sz="2400" b="1" dirty="0">
                <a:latin typeface="Candara" panose="020E0502030303020204" pitchFamily="34" charset="0"/>
              </a:rPr>
              <a:t>Cálculo da aplicação da receita de impostos e transferências constitucionais em ASPS</a:t>
            </a:r>
          </a:p>
        </p:txBody>
      </p:sp>
      <p:graphicFrame>
        <p:nvGraphicFramePr>
          <p:cNvPr id="6" name="Espaço Reservado para Conteúd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0256636"/>
              </p:ext>
            </p:extLst>
          </p:nvPr>
        </p:nvGraphicFramePr>
        <p:xfrm>
          <a:off x="72000" y="1283698"/>
          <a:ext cx="8964496" cy="3919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2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42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44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60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4075509528"/>
                    </a:ext>
                  </a:extLst>
                </a:gridCol>
              </a:tblGrid>
              <a:tr h="86679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baseline="0" dirty="0">
                          <a:solidFill>
                            <a:srgbClr val="000000"/>
                          </a:solidFill>
                          <a:latin typeface="Candara" panose="020E0502030303020204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BR" sz="1400" b="1" i="0" u="none" strike="noStrike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ndara" panose="020E0502030303020204" pitchFamily="34" charset="0"/>
                          <a:cs typeface="Arial" pitchFamily="34" charset="0"/>
                        </a:rPr>
                        <a:t>Descrição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i="0" u="none" strike="noStrike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ndara" panose="020E0502030303020204" pitchFamily="34" charset="0"/>
                          <a:cs typeface="Arial" pitchFamily="34" charset="0"/>
                        </a:rPr>
                        <a:t>2º </a:t>
                      </a:r>
                      <a:r>
                        <a:rPr lang="pt-BR" sz="1600" b="1" i="0" u="none" strike="noStrike" baseline="0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ndara" panose="020E0502030303020204" pitchFamily="34" charset="0"/>
                          <a:cs typeface="Arial" pitchFamily="34" charset="0"/>
                        </a:rPr>
                        <a:t>Quadr</a:t>
                      </a:r>
                      <a:r>
                        <a:rPr lang="pt-BR" sz="1600" b="1" i="0" u="none" strike="noStrike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ndara" panose="020E0502030303020204" pitchFamily="34" charset="0"/>
                          <a:cs typeface="Arial" pitchFamily="34" charset="0"/>
                        </a:rPr>
                        <a:t>/2021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i="0" u="none" strike="noStrike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ndara" panose="020E0502030303020204" pitchFamily="34" charset="0"/>
                          <a:cs typeface="Arial" pitchFamily="34" charset="0"/>
                        </a:rPr>
                        <a:t>2º </a:t>
                      </a:r>
                      <a:r>
                        <a:rPr lang="pt-BR" sz="1600" b="1" i="0" u="none" strike="noStrike" baseline="0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ndara" panose="020E0502030303020204" pitchFamily="34" charset="0"/>
                          <a:cs typeface="Arial" pitchFamily="34" charset="0"/>
                        </a:rPr>
                        <a:t>Quadr</a:t>
                      </a:r>
                      <a:r>
                        <a:rPr lang="pt-BR" sz="1600" b="1" i="0" u="none" strike="noStrike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ndara" panose="020E0502030303020204" pitchFamily="34" charset="0"/>
                          <a:cs typeface="Arial" pitchFamily="34" charset="0"/>
                        </a:rPr>
                        <a:t>/2022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i="0" u="none" strike="noStrike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ndara" panose="020E0502030303020204" pitchFamily="34" charset="0"/>
                          <a:cs typeface="Arial" pitchFamily="34" charset="0"/>
                        </a:rPr>
                        <a:t>2º </a:t>
                      </a:r>
                      <a:r>
                        <a:rPr lang="pt-BR" sz="1600" b="1" i="0" u="none" strike="noStrike" baseline="0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ndara" panose="020E0502030303020204" pitchFamily="34" charset="0"/>
                          <a:cs typeface="Arial" pitchFamily="34" charset="0"/>
                        </a:rPr>
                        <a:t>Quadr</a:t>
                      </a:r>
                      <a:r>
                        <a:rPr lang="pt-BR" sz="1600" b="1" i="0" u="none" strike="noStrike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ndara" panose="020E0502030303020204" pitchFamily="34" charset="0"/>
                          <a:cs typeface="Arial" pitchFamily="34" charset="0"/>
                        </a:rPr>
                        <a:t>/2023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i="0" u="none" strike="noStrike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ndara" panose="020E0502030303020204" pitchFamily="34" charset="0"/>
                          <a:cs typeface="Arial" pitchFamily="34" charset="0"/>
                        </a:rPr>
                        <a:t>2º </a:t>
                      </a:r>
                      <a:r>
                        <a:rPr lang="pt-BR" sz="1600" b="1" i="0" u="none" strike="noStrike" baseline="0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ndara" panose="020E0502030303020204" pitchFamily="34" charset="0"/>
                          <a:cs typeface="Arial" pitchFamily="34" charset="0"/>
                        </a:rPr>
                        <a:t>Quadr</a:t>
                      </a:r>
                      <a:r>
                        <a:rPr lang="pt-BR" sz="1600" b="1" i="0" u="none" strike="noStrike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ndara" panose="020E0502030303020204" pitchFamily="34" charset="0"/>
                          <a:cs typeface="Arial" pitchFamily="34" charset="0"/>
                        </a:rPr>
                        <a:t>/2024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ndara" panose="020E0502030303020204" pitchFamily="34" charset="0"/>
                          <a:cs typeface="Arial" pitchFamily="34" charset="0"/>
                        </a:rPr>
                        <a:t>2º </a:t>
                      </a:r>
                      <a:r>
                        <a:rPr lang="pt-BR" sz="1400" b="1" i="0" u="none" strike="noStrike" baseline="0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ndara" panose="020E0502030303020204" pitchFamily="34" charset="0"/>
                          <a:cs typeface="Arial" pitchFamily="34" charset="0"/>
                        </a:rPr>
                        <a:t>Quadr</a:t>
                      </a:r>
                      <a:r>
                        <a:rPr lang="pt-BR" sz="1400" b="1" i="0" u="none" strike="noStrike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ndara" panose="020E0502030303020204" pitchFamily="34" charset="0"/>
                          <a:cs typeface="Arial" pitchFamily="34" charset="0"/>
                        </a:rPr>
                        <a:t>/2025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04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baseline="0" dirty="0">
                          <a:latin typeface="Arial" pitchFamily="34" charset="0"/>
                          <a:cs typeface="Arial" pitchFamily="34" charset="0"/>
                        </a:rPr>
                        <a:t>Receita de Impostos e Transferências Constitucionais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latin typeface="Candara" panose="020E0502030303020204" pitchFamily="34" charset="0"/>
                        </a:rPr>
                        <a:t>R$ 44.172.665,09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latin typeface="Candara" panose="020E0502030303020204" pitchFamily="34" charset="0"/>
                        </a:rPr>
                        <a:t>R$ 48.745.809,24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latin typeface="Candara" panose="020E0502030303020204" pitchFamily="34" charset="0"/>
                        </a:rPr>
                        <a:t>R$ 53.486.171,24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latin typeface="Candara" panose="020E0502030303020204" pitchFamily="34" charset="0"/>
                        </a:rPr>
                        <a:t>R$ 61.409.620,51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latin typeface="Candara" panose="020E0502030303020204" pitchFamily="34" charset="0"/>
                        </a:rPr>
                        <a:t>R$</a:t>
                      </a:r>
                      <a:r>
                        <a:rPr lang="pt-BR" sz="1600" b="1" i="0" u="none" strike="noStrike" dirty="0">
                          <a:highlight>
                            <a:srgbClr val="CDE0E8"/>
                          </a:highlight>
                          <a:latin typeface="Candara" panose="020E0502030303020204" pitchFamily="34" charset="0"/>
                        </a:rPr>
                        <a:t>71.386.375,22</a:t>
                      </a:r>
                    </a:p>
                    <a:p>
                      <a:pPr algn="ctr" fontAlgn="b"/>
                      <a:r>
                        <a:rPr lang="pt-BR" sz="1600" b="1" i="0" u="none" strike="noStrike" dirty="0">
                          <a:highlight>
                            <a:srgbClr val="CDE0E8"/>
                          </a:highlight>
                          <a:latin typeface="Candara" panose="020E0502030303020204" pitchFamily="34" charset="0"/>
                        </a:rPr>
                        <a:t>(+16,25%)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0463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u="none" strike="noStrike" baseline="0" dirty="0">
                          <a:latin typeface="Arial" pitchFamily="34" charset="0"/>
                          <a:cs typeface="Arial" pitchFamily="34" charset="0"/>
                        </a:rPr>
                        <a:t>Despesas Liquidadas com recursos próprios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latin typeface="Candara" panose="020E0502030303020204" pitchFamily="34" charset="0"/>
                        </a:rPr>
                        <a:t>R$ 8.655.334,60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latin typeface="Candara" panose="020E0502030303020204" pitchFamily="34" charset="0"/>
                        </a:rPr>
                        <a:t>R$ 10.155.593,43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latin typeface="Candara" panose="020E0502030303020204" pitchFamily="34" charset="0"/>
                        </a:rPr>
                        <a:t>R$ 14.436.633,56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latin typeface="Candara" panose="020E0502030303020204" pitchFamily="34" charset="0"/>
                        </a:rPr>
                        <a:t>R$ 14.610.424,63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latin typeface="Candara" panose="020E0502030303020204" pitchFamily="34" charset="0"/>
                        </a:rPr>
                        <a:t>R$</a:t>
                      </a:r>
                      <a:r>
                        <a:rPr lang="pt-BR" sz="1400" b="0" i="0" u="none" strike="noStrike" dirty="0">
                          <a:highlight>
                            <a:srgbClr val="E8F0F4"/>
                          </a:highlight>
                          <a:latin typeface="Candara" panose="020E0502030303020204" pitchFamily="34" charset="0"/>
                        </a:rPr>
                        <a:t>17.043.625,86</a:t>
                      </a:r>
                    </a:p>
                    <a:p>
                      <a:pPr algn="ctr" fontAlgn="b"/>
                      <a:r>
                        <a:rPr lang="pt-BR" sz="1400" b="0" i="0" u="none" strike="noStrike" dirty="0">
                          <a:highlight>
                            <a:srgbClr val="E8F0F4"/>
                          </a:highlight>
                          <a:latin typeface="Candara" panose="020E0502030303020204" pitchFamily="34" charset="0"/>
                        </a:rPr>
                        <a:t>(+18,20%)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577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(=) Percentual Aplicado em ASPS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latin typeface="Candara" panose="020E0502030303020204" pitchFamily="34" charset="0"/>
                        </a:rPr>
                        <a:t>19,25%</a:t>
                      </a:r>
                      <a:endParaRPr lang="pt-BR" sz="1600" b="1" i="0" u="none" strike="noStrike" dirty="0"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latin typeface="Candara" panose="020E0502030303020204" pitchFamily="34" charset="0"/>
                        </a:rPr>
                        <a:t>20,83%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latin typeface="Candara" panose="020E0502030303020204" pitchFamily="34" charset="0"/>
                        </a:rPr>
                        <a:t>26,99%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latin typeface="Candara" panose="020E0502030303020204" pitchFamily="34" charset="0"/>
                        </a:rPr>
                        <a:t>23,79%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highlight>
                            <a:srgbClr val="CDE0E8"/>
                          </a:highlight>
                          <a:latin typeface="Candara" panose="020E0502030303020204" pitchFamily="34" charset="0"/>
                        </a:rPr>
                        <a:t>23,88%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9729</TotalTime>
  <Words>452</Words>
  <Application>Microsoft Office PowerPoint</Application>
  <PresentationFormat>Apresentação na tela (4:3)</PresentationFormat>
  <Paragraphs>121</Paragraphs>
  <Slides>4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Candara</vt:lpstr>
      <vt:lpstr>Lucida Sans Unicode</vt:lpstr>
      <vt:lpstr>Verdana</vt:lpstr>
      <vt:lpstr>Wingdings 2</vt:lpstr>
      <vt:lpstr>Wingdings 3</vt:lpstr>
      <vt:lpstr>Concurso</vt:lpstr>
      <vt:lpstr>Relatório de Gestão Municipal de Saúde </vt:lpstr>
      <vt:lpstr>Despesas por natureza</vt:lpstr>
      <vt:lpstr>Disponibilidade dos recursos vinculados à Saúde</vt:lpstr>
      <vt:lpstr>Cálculo da aplicação da receita de impostos e transferências constitucionais em ASPS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Relatório de Gestão Municipal de Saúde</dc:title>
  <dc:creator>janice</dc:creator>
  <cp:lastModifiedBy>Dionatan Rodrigo Simm Pradella</cp:lastModifiedBy>
  <cp:revision>711</cp:revision>
  <dcterms:created xsi:type="dcterms:W3CDTF">2014-05-29T18:08:01Z</dcterms:created>
  <dcterms:modified xsi:type="dcterms:W3CDTF">2025-09-23T17:43:10Z</dcterms:modified>
</cp:coreProperties>
</file>